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87" r:id="rId3"/>
    <p:sldId id="288" r:id="rId4"/>
    <p:sldId id="290" r:id="rId5"/>
    <p:sldId id="297" r:id="rId6"/>
    <p:sldId id="280" r:id="rId7"/>
    <p:sldId id="298" r:id="rId8"/>
    <p:sldId id="259" r:id="rId9"/>
    <p:sldId id="283" r:id="rId10"/>
    <p:sldId id="284" r:id="rId11"/>
    <p:sldId id="293" r:id="rId12"/>
    <p:sldId id="296" r:id="rId13"/>
    <p:sldId id="258" r:id="rId14"/>
    <p:sldId id="292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vasha Maxim" initials="KM" lastIdx="6" clrIdx="0">
    <p:extLst/>
  </p:cmAuthor>
  <p:cmAuthor id="2" name="Павленкова Екатерина Николаевна" initials="ПЕН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FDB"/>
    <a:srgbClr val="E93E27"/>
    <a:srgbClr val="F17D21"/>
    <a:srgbClr val="1BA1CD"/>
    <a:srgbClr val="35BAE3"/>
    <a:srgbClr val="1CA1CC"/>
    <a:srgbClr val="F7A725"/>
    <a:srgbClr val="4DB050"/>
    <a:srgbClr val="E93D27"/>
    <a:srgbClr val="49A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9"/>
    <p:restoredTop sz="90290" autoAdjust="0"/>
  </p:normalViewPr>
  <p:slideViewPr>
    <p:cSldViewPr snapToGrid="0">
      <p:cViewPr varScale="1">
        <p:scale>
          <a:sx n="83" d="100"/>
          <a:sy n="83" d="100"/>
        </p:scale>
        <p:origin x="1212" y="60"/>
      </p:cViewPr>
      <p:guideLst>
        <p:guide orient="horz" pos="2160"/>
        <p:guide pos="3840"/>
      </p:guideLst>
    </p:cSldViewPr>
  </p:slideViewPr>
  <p:notesTextViewPr>
    <p:cViewPr>
      <p:scale>
        <a:sx n="135" d="100"/>
        <a:sy n="13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60_PavlenkovaEN\Desktop\&#1076;&#1072;&#1085;&#1085;&#1099;&#1077;%20&#1076;&#1083;&#1103;%20&#1087;&#1088;&#1077;&#1079;&#1077;&#1085;&#1090;&#1072;&#1094;&#1080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60_PavlenkovaEN\Desktop\&#1076;&#1072;&#1085;&#1085;&#1099;&#1077;%20&#1076;&#1083;&#1103;%20&#1087;&#1088;&#1077;&#1079;&#1077;&#1085;&#1090;&#1072;&#1094;&#1080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08931342436184"/>
          <c:y val="0.12700522356169314"/>
          <c:w val="0.44091133709199715"/>
          <c:h val="0.75624311486098039"/>
        </c:manualLayout>
      </c:layout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schemeClr val="bg2">
                  <a:lumMod val="75000"/>
                  <a:alpha val="40000"/>
                </a:schemeClr>
              </a:outerShdw>
            </a:effectLst>
          </c:spPr>
          <c:dPt>
            <c:idx val="0"/>
            <c:bubble3D val="0"/>
            <c:spPr>
              <a:solidFill>
                <a:srgbClr val="F6A01F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schemeClr val="bg2">
                    <a:lumMod val="25000"/>
                    <a:alpha val="40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rgbClr val="1AA0D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schemeClr val="bg2">
                    <a:lumMod val="75000"/>
                    <a:alpha val="40000"/>
                  </a:schemeClr>
                </a:outerShdw>
              </a:effectLst>
            </c:spPr>
          </c:dPt>
          <c:dPt>
            <c:idx val="2"/>
            <c:bubble3D val="0"/>
            <c:spPr>
              <a:solidFill>
                <a:srgbClr val="46AD6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schemeClr val="bg2">
                    <a:lumMod val="75000"/>
                    <a:alpha val="40000"/>
                  </a:schemeClr>
                </a:outerShdw>
              </a:effectLst>
            </c:spPr>
          </c:dPt>
          <c:dPt>
            <c:idx val="3"/>
            <c:bubble3D val="0"/>
            <c:spPr>
              <a:solidFill>
                <a:srgbClr val="E62D28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schemeClr val="bg2">
                    <a:lumMod val="75000"/>
                    <a:alpha val="40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0.18057821054821452"/>
                  <c:y val="-3.01514495524267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081639381250666E-2"/>
                  <c:y val="-6.86911250357304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000405256061591E-2"/>
                  <c:y val="-1.21618453296676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205128570223756E-2"/>
                  <c:y val="0.199540080742808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Лист2!$B$4:$B$7</c:f>
              <c:strCache>
                <c:ptCount val="4"/>
                <c:pt idx="0">
                  <c:v>Православные</c:v>
                </c:pt>
                <c:pt idx="1">
                  <c:v>Староверы</c:v>
                </c:pt>
                <c:pt idx="2">
                  <c:v>Протестанты</c:v>
                </c:pt>
                <c:pt idx="3">
                  <c:v>Прочие</c:v>
                </c:pt>
              </c:strCache>
            </c:strRef>
          </c:cat>
          <c:val>
            <c:numRef>
              <c:f>Лист2!$C$4:$C$7</c:f>
              <c:numCache>
                <c:formatCode>0.0%</c:formatCode>
                <c:ptCount val="4"/>
                <c:pt idx="0">
                  <c:v>0.92900000000000005</c:v>
                </c:pt>
                <c:pt idx="1">
                  <c:v>3.5999999999999997E-2</c:v>
                </c:pt>
                <c:pt idx="2">
                  <c:v>2.3E-2</c:v>
                </c:pt>
                <c:pt idx="3">
                  <c:v>1.2E-2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495117817799376E-2"/>
          <c:y val="0.11350511806754121"/>
          <c:w val="0.36690608860523199"/>
          <c:h val="0.7729893962536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63186168159097"/>
          <c:y val="7.9932901168129136E-2"/>
          <c:w val="0.44455661322154344"/>
          <c:h val="0.649656629718584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6999434966462526"/>
                  <c:y val="-5.08961379827522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/>
                      <a:t>91,4%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89654418197725E-2"/>
                  <c:y val="-4.58914510686163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/>
                      <a:t>6,2%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221566054243305E-2"/>
                  <c:y val="-1.31839770028746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/>
                      <a:t>1,1%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710083114610673E-2"/>
                  <c:y val="7.98350206224222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/>
                      <a:t>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Крестьяне</c:v>
                </c:pt>
                <c:pt idx="1">
                  <c:v>Мещане</c:v>
                </c:pt>
                <c:pt idx="2">
                  <c:v>Потомственные дворяне и лица духовного звания с семьями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0.91400000000000003</c:v>
                </c:pt>
                <c:pt idx="1">
                  <c:v>6.2E-2</c:v>
                </c:pt>
                <c:pt idx="2">
                  <c:v>1.0999999999999999E-2</c:v>
                </c:pt>
                <c:pt idx="3">
                  <c:v>1.2999999999999999E-2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6731182259882"/>
          <c:y val="3.5707280011051251E-2"/>
          <c:w val="0.88163341092941772"/>
          <c:h val="0.75983064615568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Лист3!$F$3</c:f>
              <c:strCache>
                <c:ptCount val="1"/>
                <c:pt idx="0">
                  <c:v>городское население</c:v>
                </c:pt>
              </c:strCache>
            </c:strRef>
          </c:tx>
          <c:spPr>
            <a:solidFill>
              <a:srgbClr val="35BAE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974057239254460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7,7%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12,9%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26,6%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42,2%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54,8%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62,8%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66,1%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70,2%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71,1%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Лист3!$B$4:$B$14</c:f>
              <c:numCache>
                <c:formatCode>General</c:formatCode>
                <c:ptCount val="10"/>
                <c:pt idx="0">
                  <c:v>1897</c:v>
                </c:pt>
                <c:pt idx="1">
                  <c:v>1926</c:v>
                </c:pt>
                <c:pt idx="2">
                  <c:v>1939</c:v>
                </c:pt>
                <c:pt idx="3">
                  <c:v>1959</c:v>
                </c:pt>
                <c:pt idx="4">
                  <c:v>1970</c:v>
                </c:pt>
                <c:pt idx="5">
                  <c:v>1979</c:v>
                </c:pt>
                <c:pt idx="6">
                  <c:v>1989</c:v>
                </c:pt>
                <c:pt idx="7">
                  <c:v>2002</c:v>
                </c:pt>
                <c:pt idx="8">
                  <c:v>2010</c:v>
                </c:pt>
                <c:pt idx="9">
                  <c:v>2019</c:v>
                </c:pt>
              </c:numCache>
              <c:extLst/>
            </c:numRef>
          </c:cat>
          <c:val>
            <c:numRef>
              <c:f>Лист3!$D$4:$D$14</c:f>
              <c:numCache>
                <c:formatCode>General</c:formatCode>
                <c:ptCount val="10"/>
                <c:pt idx="0">
                  <c:v>72.599999999999994</c:v>
                </c:pt>
                <c:pt idx="1">
                  <c:v>128.80000000000001</c:v>
                </c:pt>
                <c:pt idx="2">
                  <c:v>200.1</c:v>
                </c:pt>
                <c:pt idx="3">
                  <c:v>253.6</c:v>
                </c:pt>
                <c:pt idx="4">
                  <c:v>370.4</c:v>
                </c:pt>
                <c:pt idx="5">
                  <c:v>466.3</c:v>
                </c:pt>
                <c:pt idx="6">
                  <c:v>530.5</c:v>
                </c:pt>
                <c:pt idx="7">
                  <c:v>502.6</c:v>
                </c:pt>
                <c:pt idx="8">
                  <c:v>472.5</c:v>
                </c:pt>
                <c:pt idx="9">
                  <c:v>447.8</c:v>
                </c:pt>
              </c:numCache>
              <c:extLst/>
            </c:numRef>
          </c:val>
          <c:extLst/>
        </c:ser>
        <c:ser>
          <c:idx val="1"/>
          <c:order val="1"/>
          <c:tx>
            <c:strRef>
              <c:f>Лист3!$G$3</c:f>
              <c:strCache>
                <c:ptCount val="1"/>
                <c:pt idx="0">
                  <c:v>сельское население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93,5%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92,3%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87,1%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73,4%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57,8%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45,2%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37,2%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33,9%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29,8%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28,9%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Лист3!$B$4:$B$14</c:f>
              <c:numCache>
                <c:formatCode>General</c:formatCode>
                <c:ptCount val="10"/>
                <c:pt idx="0">
                  <c:v>1897</c:v>
                </c:pt>
                <c:pt idx="1">
                  <c:v>1926</c:v>
                </c:pt>
                <c:pt idx="2">
                  <c:v>1939</c:v>
                </c:pt>
                <c:pt idx="3">
                  <c:v>1959</c:v>
                </c:pt>
                <c:pt idx="4">
                  <c:v>1970</c:v>
                </c:pt>
                <c:pt idx="5">
                  <c:v>1979</c:v>
                </c:pt>
                <c:pt idx="6">
                  <c:v>1989</c:v>
                </c:pt>
                <c:pt idx="7">
                  <c:v>2002</c:v>
                </c:pt>
                <c:pt idx="8">
                  <c:v>2010</c:v>
                </c:pt>
                <c:pt idx="9">
                  <c:v>2019</c:v>
                </c:pt>
              </c:numCache>
              <c:extLst/>
            </c:numRef>
          </c:cat>
          <c:val>
            <c:numRef>
              <c:f>Лист3!$E$4:$E$14</c:f>
              <c:numCache>
                <c:formatCode>General</c:formatCode>
                <c:ptCount val="10"/>
                <c:pt idx="0">
                  <c:v>1049.7</c:v>
                </c:pt>
                <c:pt idx="1">
                  <c:v>1548.6</c:v>
                </c:pt>
                <c:pt idx="2">
                  <c:v>1349.7</c:v>
                </c:pt>
                <c:pt idx="3">
                  <c:v>699.2</c:v>
                </c:pt>
                <c:pt idx="4">
                  <c:v>507.6</c:v>
                </c:pt>
                <c:pt idx="5">
                  <c:v>384.6</c:v>
                </c:pt>
                <c:pt idx="6">
                  <c:v>314.8</c:v>
                </c:pt>
                <c:pt idx="7">
                  <c:v>258.2</c:v>
                </c:pt>
                <c:pt idx="8">
                  <c:v>200.9</c:v>
                </c:pt>
                <c:pt idx="9">
                  <c:v>181.9</c:v>
                </c:pt>
              </c:numCache>
              <c:extLst/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70483472"/>
        <c:axId val="70483864"/>
      </c:barChart>
      <c:catAx>
        <c:axId val="7048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70483864"/>
        <c:crosses val="autoZero"/>
        <c:auto val="1"/>
        <c:lblAlgn val="ctr"/>
        <c:lblOffset val="100"/>
        <c:noMultiLvlLbl val="0"/>
      </c:catAx>
      <c:valAx>
        <c:axId val="7048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 i="0" u="none" strike="noStrike" baseline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</a:rPr>
                  <a:t>(тыс. человек)</a:t>
                </a:r>
                <a:endPara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7048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44335917973831"/>
          <c:y val="0.9034562154222634"/>
          <c:w val="0.57311321647581948"/>
          <c:h val="9.6543721508495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4F13B-0D83-452E-882E-2C3756DA2116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C704F-9EBF-4C89-A8AC-49C7B4E96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4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1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35481-262C-4E55-AB06-E89D6A2A66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9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8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6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ED811-4431-434E-9E15-87EC9AFAFD8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1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9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9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2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8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1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5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0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3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9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2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4C0-1F30-4D5C-8E53-0225C8C4C82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4C0-1F30-4D5C-8E53-0225C8C4C82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F4D4-15D3-4228-B3E7-547425653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1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cid:image006.png@01D55398.1A1F22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6.png@01D55398.1A1F220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5.png@01D55398.1A1F2200" TargetMode="External"/><Relationship Id="rId5" Type="http://schemas.openxmlformats.org/officeDocument/2006/relationships/image" Target="../media/image21.png"/><Relationship Id="rId4" Type="http://schemas.openxmlformats.org/officeDocument/2006/relationships/image" Target="cid:image006.png@01D55398.1A1F2200" TargetMode="External"/><Relationship Id="rId9" Type="http://schemas.openxmlformats.org/officeDocument/2006/relationships/image" Target="cid:image004.png@01D55398.1A1F22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6.png@01D55398.1A1F220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cid:image006.png@01D55398.1A1F2200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cid:image006.png@01D55398.1A1F2200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cid:image006.png@01D55398.1A1F22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cid:image006.png@01D55398.1A1F2200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6.png@01D55398.1A1F220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cid:image006.png@01D55398.1A1F2200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cid:image006.png@01D55398.1A1F2200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2EF16C-C3D0-C742-B335-95BEFE280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53" y="608993"/>
            <a:ext cx="11082051" cy="6233654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CFFE7447-9344-B448-B024-B628938704A7}"/>
              </a:ext>
            </a:extLst>
          </p:cNvPr>
          <p:cNvSpPr/>
          <p:nvPr/>
        </p:nvSpPr>
        <p:spPr>
          <a:xfrm>
            <a:off x="674547" y="2549782"/>
            <a:ext cx="9277599" cy="24041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5139" y="2768661"/>
            <a:ext cx="8911904" cy="194502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ходе подготовки к 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Всероссийской переписи населения </a:t>
            </a:r>
            <a:b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года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39570"/>
            <a:ext cx="12192000" cy="584775"/>
            <a:chOff x="0" y="39570"/>
            <a:chExt cx="12192000" cy="58477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00330" y="39570"/>
              <a:ext cx="107916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ФЕДЕРАЛЬНАЯ СЛУЖБА ГОСУДАРСТВЕННОЙ СТАТИСТИКИ</a:t>
              </a:r>
            </a:p>
            <a:p>
              <a:pPr algn="ctr"/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Территориальный орган Федеральной службы </a:t>
              </a:r>
              <a:r>
                <a:rPr lang="ru-RU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государственной статистики по Псковской области</a:t>
              </a: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0" y="608993"/>
              <a:ext cx="12192000" cy="1535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541403" y="5733735"/>
            <a:ext cx="44357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Псковстата</a:t>
            </a:r>
          </a:p>
          <a:p>
            <a:pPr algn="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Валиуллина Валентина Геннадьевна</a:t>
            </a:r>
          </a:p>
        </p:txBody>
      </p:sp>
      <p:pic>
        <p:nvPicPr>
          <p:cNvPr id="10" name="Рисунок 9" descr="шап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67"/>
          <a:stretch>
            <a:fillRect/>
          </a:stretch>
        </p:blipFill>
        <p:spPr bwMode="auto">
          <a:xfrm>
            <a:off x="55659" y="331957"/>
            <a:ext cx="4653023" cy="170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9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37B84BB-CBBA-4E49-A933-1A611D91A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47" y="908216"/>
            <a:ext cx="9982200" cy="5334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4BB72BE-2FBA-0147-8C2B-CDCF19E25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271" y="4449394"/>
            <a:ext cx="5586221" cy="4990201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D24B4233-343E-EC4A-9DE9-502F24A9D1DA}"/>
              </a:ext>
            </a:extLst>
          </p:cNvPr>
          <p:cNvSpPr/>
          <p:nvPr/>
        </p:nvSpPr>
        <p:spPr>
          <a:xfrm>
            <a:off x="527197" y="700129"/>
            <a:ext cx="2005691" cy="416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3820329-8DBA-3143-88D4-FE287B489569}"/>
              </a:ext>
            </a:extLst>
          </p:cNvPr>
          <p:cNvSpPr/>
          <p:nvPr/>
        </p:nvSpPr>
        <p:spPr>
          <a:xfrm>
            <a:off x="745247" y="733786"/>
            <a:ext cx="1680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ПРОЦЕДУРА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DF31E8D-B20B-DD48-955C-D04F6F835B22}"/>
              </a:ext>
            </a:extLst>
          </p:cNvPr>
          <p:cNvSpPr/>
          <p:nvPr/>
        </p:nvSpPr>
        <p:spPr>
          <a:xfrm>
            <a:off x="862480" y="1513860"/>
            <a:ext cx="814790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ТРИ ШАГА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202DED0-2927-734E-9C7B-76FCCB90760C}"/>
              </a:ext>
            </a:extLst>
          </p:cNvPr>
          <p:cNvSpPr/>
          <p:nvPr/>
        </p:nvSpPr>
        <p:spPr>
          <a:xfrm>
            <a:off x="2972151" y="2222153"/>
            <a:ext cx="6284151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Заполнить электронный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переписной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лист на портале </a:t>
            </a:r>
            <a:r>
              <a:rPr lang="e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gosuslugi.ru</a:t>
            </a:r>
            <a:r>
              <a:rPr lang="e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*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90281906-3A14-9F40-B158-39C7444298E4}"/>
              </a:ext>
            </a:extLst>
          </p:cNvPr>
          <p:cNvGrpSpPr/>
          <p:nvPr/>
        </p:nvGrpSpPr>
        <p:grpSpPr>
          <a:xfrm>
            <a:off x="862480" y="1886504"/>
            <a:ext cx="2308663" cy="48894"/>
            <a:chOff x="2951244" y="1701765"/>
            <a:chExt cx="2308663" cy="48894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971B9FD4-A833-7F43-80AC-3ECEE311A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44" y="1704940"/>
              <a:ext cx="1137088" cy="4571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89584ADD-2EC5-4445-B7DA-A70BEFF1F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819" y="1701765"/>
              <a:ext cx="1137088" cy="45719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F5C9283-BCB8-C74C-9511-BBD35769A927}"/>
              </a:ext>
            </a:extLst>
          </p:cNvPr>
          <p:cNvSpPr/>
          <p:nvPr/>
        </p:nvSpPr>
        <p:spPr>
          <a:xfrm>
            <a:off x="2972151" y="3423804"/>
            <a:ext cx="743201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Получить код подтверждения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личном кабинете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B4B7B74-FAE3-234C-A3DF-E4C8FEDFD8FB}"/>
              </a:ext>
            </a:extLst>
          </p:cNvPr>
          <p:cNvSpPr/>
          <p:nvPr/>
        </p:nvSpPr>
        <p:spPr>
          <a:xfrm>
            <a:off x="2972151" y="4532255"/>
            <a:ext cx="6168113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Назвать код подтверждения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пришедшему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переписчику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572035B-0B6C-824F-95D3-F0C2166C3734}"/>
              </a:ext>
            </a:extLst>
          </p:cNvPr>
          <p:cNvSpPr/>
          <p:nvPr/>
        </p:nvSpPr>
        <p:spPr>
          <a:xfrm>
            <a:off x="862480" y="6050967"/>
            <a:ext cx="6900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25 октября можно вернуть электронный переписной лист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состояние редактирования, исправить и направить повторно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F07284D1-8810-2242-A555-2128C95B6AA0}"/>
              </a:ext>
            </a:extLst>
          </p:cNvPr>
          <p:cNvGrpSpPr/>
          <p:nvPr/>
        </p:nvGrpSpPr>
        <p:grpSpPr>
          <a:xfrm>
            <a:off x="2271386" y="2456839"/>
            <a:ext cx="700765" cy="523220"/>
            <a:chOff x="2344201" y="2574222"/>
            <a:chExt cx="700765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9586235-21AB-A045-8D88-FC131CB14ED9}"/>
                </a:ext>
              </a:extLst>
            </p:cNvPr>
            <p:cNvSpPr txBox="1"/>
            <p:nvPr/>
          </p:nvSpPr>
          <p:spPr>
            <a:xfrm>
              <a:off x="2377359" y="2574222"/>
              <a:ext cx="66760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4763">
                <a:defRPr sz="1600" b="1">
                  <a:gradFill>
                    <a:gsLst>
                      <a:gs pos="0">
                        <a:srgbClr val="E52329"/>
                      </a:gs>
                      <a:gs pos="32000">
                        <a:srgbClr val="F7A823">
                          <a:lumMod val="98000"/>
                        </a:srgbClr>
                      </a:gs>
                      <a:gs pos="63000">
                        <a:srgbClr val="4EB051"/>
                      </a:gs>
                      <a:gs pos="100000">
                        <a:srgbClr val="169FDB"/>
                      </a:gs>
                    </a:gsLst>
                    <a:lin ang="19800000" scaled="0"/>
                  </a:gra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2800" dirty="0">
                  <a:gradFill>
                    <a:gsLst>
                      <a:gs pos="0">
                        <a:srgbClr val="E52329"/>
                      </a:gs>
                      <a:gs pos="38000">
                        <a:srgbClr val="F7A823">
                          <a:lumMod val="98000"/>
                        </a:srgbClr>
                      </a:gs>
                      <a:gs pos="63000">
                        <a:srgbClr val="4EB051"/>
                      </a:gs>
                      <a:gs pos="67000">
                        <a:srgbClr val="169FDB"/>
                      </a:gs>
                    </a:gsLst>
                    <a:lin ang="7200000" scaled="0"/>
                  </a:gradFill>
                </a:rPr>
                <a:t>1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xmlns="" id="{7E7E548E-5EA6-A64B-B67F-7E2AB49BD292}"/>
                </a:ext>
              </a:extLst>
            </p:cNvPr>
            <p:cNvSpPr/>
            <p:nvPr/>
          </p:nvSpPr>
          <p:spPr>
            <a:xfrm>
              <a:off x="2344201" y="2601171"/>
              <a:ext cx="467675" cy="467675"/>
            </a:xfrm>
            <a:prstGeom prst="ellipse">
              <a:avLst/>
            </a:prstGeom>
            <a:noFill/>
            <a:ln w="28575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5400000" scaled="1"/>
              </a:gradFill>
            </a:ln>
            <a:effectLst>
              <a:outerShdw blurRad="50800" dist="38100" dir="5400000" sx="99000" sy="99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22D5A8F9-9C83-5542-8476-26A7D3B038F9}"/>
              </a:ext>
            </a:extLst>
          </p:cNvPr>
          <p:cNvGrpSpPr/>
          <p:nvPr/>
        </p:nvGrpSpPr>
        <p:grpSpPr>
          <a:xfrm>
            <a:off x="2269319" y="3606088"/>
            <a:ext cx="714515" cy="523220"/>
            <a:chOff x="2344201" y="2574222"/>
            <a:chExt cx="714515" cy="5232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A1B080D-CA84-9B43-A9A2-F27354F32FC8}"/>
                </a:ext>
              </a:extLst>
            </p:cNvPr>
            <p:cNvSpPr txBox="1"/>
            <p:nvPr/>
          </p:nvSpPr>
          <p:spPr>
            <a:xfrm>
              <a:off x="2391109" y="2574222"/>
              <a:ext cx="66760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4763">
                <a:defRPr sz="1600" b="1">
                  <a:gradFill>
                    <a:gsLst>
                      <a:gs pos="0">
                        <a:srgbClr val="E52329"/>
                      </a:gs>
                      <a:gs pos="32000">
                        <a:srgbClr val="F7A823">
                          <a:lumMod val="98000"/>
                        </a:srgbClr>
                      </a:gs>
                      <a:gs pos="63000">
                        <a:srgbClr val="4EB051"/>
                      </a:gs>
                      <a:gs pos="100000">
                        <a:srgbClr val="169FDB"/>
                      </a:gs>
                    </a:gsLst>
                    <a:lin ang="19800000" scaled="0"/>
                  </a:gra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2800" dirty="0">
                  <a:gradFill>
                    <a:gsLst>
                      <a:gs pos="0">
                        <a:srgbClr val="E52329"/>
                      </a:gs>
                      <a:gs pos="38000">
                        <a:srgbClr val="F7A823">
                          <a:lumMod val="98000"/>
                        </a:srgbClr>
                      </a:gs>
                      <a:gs pos="63000">
                        <a:srgbClr val="4EB051"/>
                      </a:gs>
                      <a:gs pos="67000">
                        <a:srgbClr val="169FDB"/>
                      </a:gs>
                    </a:gsLst>
                    <a:lin ang="7200000" scaled="0"/>
                  </a:gradFill>
                </a:rPr>
                <a:t>2</a:t>
              </a:r>
              <a:endParaRPr lang="ru-RU" sz="2800" dirty="0">
                <a:gradFill>
                  <a:gsLst>
                    <a:gs pos="0">
                      <a:srgbClr val="E52329"/>
                    </a:gs>
                    <a:gs pos="38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67000">
                      <a:srgbClr val="169FDB"/>
                    </a:gs>
                  </a:gsLst>
                  <a:lin ang="7200000" scaled="0"/>
                </a:gra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900377D0-D849-DC4A-96BC-309EF5596916}"/>
                </a:ext>
              </a:extLst>
            </p:cNvPr>
            <p:cNvSpPr/>
            <p:nvPr/>
          </p:nvSpPr>
          <p:spPr>
            <a:xfrm>
              <a:off x="2344201" y="2601171"/>
              <a:ext cx="467675" cy="467675"/>
            </a:xfrm>
            <a:prstGeom prst="ellipse">
              <a:avLst/>
            </a:prstGeom>
            <a:noFill/>
            <a:ln w="28575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5400000" scaled="1"/>
              </a:gradFill>
            </a:ln>
            <a:effectLst>
              <a:outerShdw blurRad="50800" dist="38100" dir="5400000" sx="99000" sy="99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36DE3CB4-2F9C-C24B-80B0-E3291E18C02E}"/>
              </a:ext>
            </a:extLst>
          </p:cNvPr>
          <p:cNvGrpSpPr/>
          <p:nvPr/>
        </p:nvGrpSpPr>
        <p:grpSpPr>
          <a:xfrm>
            <a:off x="2269319" y="4755337"/>
            <a:ext cx="714515" cy="523220"/>
            <a:chOff x="2344201" y="2574222"/>
            <a:chExt cx="714515" cy="5232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E651922-CDD2-7D41-9F18-36829B58FDB5}"/>
                </a:ext>
              </a:extLst>
            </p:cNvPr>
            <p:cNvSpPr txBox="1"/>
            <p:nvPr/>
          </p:nvSpPr>
          <p:spPr>
            <a:xfrm>
              <a:off x="2391109" y="2574222"/>
              <a:ext cx="66760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4763">
                <a:defRPr sz="1600" b="1">
                  <a:gradFill>
                    <a:gsLst>
                      <a:gs pos="0">
                        <a:srgbClr val="E52329"/>
                      </a:gs>
                      <a:gs pos="32000">
                        <a:srgbClr val="F7A823">
                          <a:lumMod val="98000"/>
                        </a:srgbClr>
                      </a:gs>
                      <a:gs pos="63000">
                        <a:srgbClr val="4EB051"/>
                      </a:gs>
                      <a:gs pos="100000">
                        <a:srgbClr val="169FDB"/>
                      </a:gs>
                    </a:gsLst>
                    <a:lin ang="19800000" scaled="0"/>
                  </a:gra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2800" dirty="0">
                  <a:gradFill>
                    <a:gsLst>
                      <a:gs pos="0">
                        <a:srgbClr val="E52329"/>
                      </a:gs>
                      <a:gs pos="38000">
                        <a:srgbClr val="F7A823">
                          <a:lumMod val="98000"/>
                        </a:srgbClr>
                      </a:gs>
                      <a:gs pos="63000">
                        <a:srgbClr val="4EB051"/>
                      </a:gs>
                      <a:gs pos="67000">
                        <a:srgbClr val="169FDB"/>
                      </a:gs>
                    </a:gsLst>
                    <a:lin ang="7200000" scaled="0"/>
                  </a:gradFill>
                </a:rPr>
                <a:t>3</a:t>
              </a:r>
              <a:endParaRPr lang="ru-RU" sz="2800" dirty="0">
                <a:gradFill>
                  <a:gsLst>
                    <a:gs pos="0">
                      <a:srgbClr val="E52329"/>
                    </a:gs>
                    <a:gs pos="38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67000">
                      <a:srgbClr val="169FDB"/>
                    </a:gs>
                  </a:gsLst>
                  <a:lin ang="7200000" scaled="0"/>
                </a:gra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6A1F2202-E1EB-3E46-B9D7-A855E85503F7}"/>
                </a:ext>
              </a:extLst>
            </p:cNvPr>
            <p:cNvSpPr/>
            <p:nvPr/>
          </p:nvSpPr>
          <p:spPr>
            <a:xfrm>
              <a:off x="2344201" y="2601171"/>
              <a:ext cx="467675" cy="467675"/>
            </a:xfrm>
            <a:prstGeom prst="ellipse">
              <a:avLst/>
            </a:prstGeom>
            <a:noFill/>
            <a:ln w="28575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5400000" scaled="1"/>
              </a:gradFill>
            </a:ln>
            <a:effectLst>
              <a:outerShdw blurRad="50800" dist="38100" dir="5400000" sx="99000" sy="99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42" name="C4C634D6-64EA-4703-B28A-728997A9B5A5" descr="cid:image006.png@01D55398.1A1F220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6" y="36369"/>
            <a:ext cx="591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0" y="608993"/>
            <a:ext cx="12192000" cy="1535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11342229" y="6159978"/>
            <a:ext cx="1000614" cy="842296"/>
            <a:chOff x="11342229" y="6159978"/>
            <a:chExt cx="1000614" cy="842296"/>
          </a:xfrm>
        </p:grpSpPr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0DC5C8AD-64CF-8C48-8043-508281550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9614" b="15339"/>
            <a:stretch/>
          </p:blipFill>
          <p:spPr>
            <a:xfrm>
              <a:off x="11342229" y="6159978"/>
              <a:ext cx="1000614" cy="84229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1633184" y="639646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10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2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159888" y="884242"/>
            <a:ext cx="6157733" cy="916349"/>
            <a:chOff x="3159888" y="884242"/>
            <a:chExt cx="6157733" cy="916349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xmlns="" id="{795E0E9C-EDC9-024A-A5F5-128C38756179}"/>
                </a:ext>
              </a:extLst>
            </p:cNvPr>
            <p:cNvSpPr/>
            <p:nvPr/>
          </p:nvSpPr>
          <p:spPr>
            <a:xfrm>
              <a:off x="3375235" y="884242"/>
              <a:ext cx="5727037" cy="9163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5400000" scaled="1"/>
              </a:gradFill>
            </a:ln>
            <a:effectLst>
              <a:outerShdw blurRad="50800" dist="38100" dir="5400000" sx="99000" sy="99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9888" y="1019252"/>
              <a:ext cx="6157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ПЕРВООЧЕРЕДНЫЕ ПОДГОТОВИТЕЛЬНЫЕ РАБОТЫ К ПЕРЕПИСИ В 2019 ГОДУ</a:t>
              </a:r>
            </a:p>
          </p:txBody>
        </p:sp>
      </p:grpSp>
      <p:pic>
        <p:nvPicPr>
          <p:cNvPr id="5" name="C4C634D6-64EA-4703-B28A-728997A9B5A5" descr="cid:image006.png@01D55398.1A1F220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6" y="36369"/>
            <a:ext cx="591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608993"/>
            <a:ext cx="12192000" cy="1535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0975" y="1923781"/>
            <a:ext cx="49085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комиссий по подготовке к переписи;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привлечение уполномоченных по вопросам переписи и инструкторов районного уровня;  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уточнение перечня домов и границ муниципальных образований;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составление списков домов и картографического материала;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актуализация списков домов и картографического материала регистраторами;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организационных планов проведения переписи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8" t="9989" b="3988"/>
          <a:stretch/>
        </p:blipFill>
        <p:spPr bwMode="auto">
          <a:xfrm>
            <a:off x="6436076" y="1923781"/>
            <a:ext cx="4720217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C5C8AD-64CF-8C48-8043-508281550D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614" b="15339"/>
          <a:stretch/>
        </p:blipFill>
        <p:spPr>
          <a:xfrm>
            <a:off x="11342229" y="6159978"/>
            <a:ext cx="1000614" cy="842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633184" y="63964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2676" y="5017502"/>
            <a:ext cx="3776472" cy="1563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1046237" y="5913120"/>
            <a:ext cx="1122480" cy="944880"/>
            <a:chOff x="11046237" y="5913120"/>
            <a:chExt cx="1122480" cy="94488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237976" y="5913120"/>
              <a:ext cx="713232" cy="844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0DC5C8AD-64CF-8C48-8043-508281550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614" b="15339"/>
            <a:stretch/>
          </p:blipFill>
          <p:spPr>
            <a:xfrm>
              <a:off x="11046237" y="5913120"/>
              <a:ext cx="1122480" cy="9448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13DF546-DE2A-2C41-9134-96115F81A4A0}"/>
                </a:ext>
              </a:extLst>
            </p:cNvPr>
            <p:cNvSpPr txBox="1"/>
            <p:nvPr/>
          </p:nvSpPr>
          <p:spPr>
            <a:xfrm>
              <a:off x="11331618" y="6169836"/>
              <a:ext cx="50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19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12192000" cy="733425"/>
            <a:chOff x="0" y="0"/>
            <a:chExt cx="12192000" cy="73342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12192000" cy="733425"/>
              <a:chOff x="0" y="0"/>
              <a:chExt cx="12192000" cy="733425"/>
            </a:xfrm>
          </p:grpSpPr>
          <p:pic>
            <p:nvPicPr>
              <p:cNvPr id="15" name="C4C634D6-64EA-4703-B28A-728997A9B5A5" descr="cid:image006.png@01D55398.1A1F2200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8487" y="0"/>
                <a:ext cx="5915025" cy="733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0" y="584775"/>
                <a:ext cx="12192000" cy="2421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69271" y="138896"/>
              <a:ext cx="27086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71672" y="6038319"/>
            <a:ext cx="779536" cy="6944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1342229" y="6159978"/>
            <a:ext cx="1000614" cy="842296"/>
            <a:chOff x="11342229" y="6159978"/>
            <a:chExt cx="1000614" cy="842296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0DC5C8AD-64CF-8C48-8043-508281550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614" b="15339"/>
            <a:stretch/>
          </p:blipFill>
          <p:spPr>
            <a:xfrm>
              <a:off x="11342229" y="6159978"/>
              <a:ext cx="1000614" cy="84229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1631552" y="639646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12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40B7FB62-B8E0-479E-BF3D-A98C161900C7" descr="cid:image005.png@01D55398.1A1F2200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0" y="2946715"/>
            <a:ext cx="3414651" cy="256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15810" y="946167"/>
            <a:ext cx="3328058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ОЗНАЧАЮТ ЦВЕТА: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Многообразие природных ресурсов</a:t>
            </a:r>
          </a:p>
          <a:p>
            <a:pPr>
              <a:lnSpc>
                <a:spcPct val="50000"/>
              </a:lnSpc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света</a:t>
            </a:r>
          </a:p>
          <a:p>
            <a:pPr>
              <a:lnSpc>
                <a:spcPct val="50000"/>
              </a:lnSpc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мировоззрения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73" y="769561"/>
            <a:ext cx="7897327" cy="4734586"/>
          </a:xfrm>
          <a:prstGeom prst="rect">
            <a:avLst/>
          </a:prstGeom>
        </p:spPr>
      </p:pic>
      <p:pic>
        <p:nvPicPr>
          <p:cNvPr id="1027" name="7A55CE43-8943-404D-BBE8-EC49158BBFFD" descr="cid:image004.png@01D55398.1A1F2200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83" y="5057050"/>
            <a:ext cx="3012324" cy="17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6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CB26D75-B114-814E-BDCF-DA9DC1985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32" y="835106"/>
            <a:ext cx="11319869" cy="602289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063792" y="1738213"/>
            <a:ext cx="7694374" cy="4517285"/>
            <a:chOff x="3713989" y="659805"/>
            <a:chExt cx="7694374" cy="4517285"/>
          </a:xfrm>
        </p:grpSpPr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D3CFFC40-4827-A349-BCE4-D6917DC4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185" y="659805"/>
              <a:ext cx="1623071" cy="1700853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="" xmlns:a16="http://schemas.microsoft.com/office/drawing/2014/main" id="{D4073413-7E66-9840-A2BF-FB5E44DEB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978" y="659805"/>
              <a:ext cx="1623071" cy="1700853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="" xmlns:a16="http://schemas.microsoft.com/office/drawing/2014/main" id="{2E29BEBD-48CC-A44D-9F0B-FE01905A9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0149" y="659806"/>
              <a:ext cx="1623071" cy="1700853"/>
            </a:xfrm>
            <a:prstGeom prst="rect">
              <a:avLst/>
            </a:prstGeom>
          </p:spPr>
        </p:pic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2C65E116-CB98-1E41-A187-0FF80FE4BB30}"/>
                </a:ext>
              </a:extLst>
            </p:cNvPr>
            <p:cNvSpPr/>
            <p:nvPr/>
          </p:nvSpPr>
          <p:spPr>
            <a:xfrm>
              <a:off x="3902181" y="1142586"/>
              <a:ext cx="13604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декабрь 2020 года</a:t>
              </a:r>
              <a:endParaRPr lang="ru-RU" b="1" dirty="0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A2DF20EA-5416-7249-B3A4-8A357C44CFC9}"/>
                </a:ext>
              </a:extLst>
            </p:cNvPr>
            <p:cNvSpPr/>
            <p:nvPr/>
          </p:nvSpPr>
          <p:spPr>
            <a:xfrm>
              <a:off x="6478987" y="1142585"/>
              <a:ext cx="141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февраль 2021 года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CF2EB6A2-3114-BF48-B191-7548C6D69BAD}"/>
                </a:ext>
              </a:extLst>
            </p:cNvPr>
            <p:cNvSpPr/>
            <p:nvPr/>
          </p:nvSpPr>
          <p:spPr>
            <a:xfrm>
              <a:off x="9107105" y="1111197"/>
              <a:ext cx="13891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течение 2021-2022 годов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807AD906-BAF8-FE4F-A65E-FE2EB5ACC198}"/>
                </a:ext>
              </a:extLst>
            </p:cNvPr>
            <p:cNvSpPr/>
            <p:nvPr/>
          </p:nvSpPr>
          <p:spPr>
            <a:xfrm>
              <a:off x="3727999" y="2397234"/>
              <a:ext cx="1685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первые итоги </a:t>
              </a:r>
              <a:endParaRPr lang="ru-RU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43FC6F22-4B05-BA41-8ED3-F4E0E4FF08E6}"/>
                </a:ext>
              </a:extLst>
            </p:cNvPr>
            <p:cNvSpPr/>
            <p:nvPr/>
          </p:nvSpPr>
          <p:spPr>
            <a:xfrm>
              <a:off x="6192542" y="2397234"/>
              <a:ext cx="21143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предварительные итоги </a:t>
              </a:r>
              <a:endParaRPr lang="ru-RU" dirty="0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8F568777-AA7D-CB48-BCC7-0AE0254711F1}"/>
                </a:ext>
              </a:extLst>
            </p:cNvPr>
            <p:cNvSpPr/>
            <p:nvPr/>
          </p:nvSpPr>
          <p:spPr>
            <a:xfrm>
              <a:off x="8909964" y="2397234"/>
              <a:ext cx="18338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окончательные итоги </a:t>
              </a:r>
              <a:endParaRPr lang="ru-RU" dirty="0"/>
            </a:p>
          </p:txBody>
        </p:sp>
        <p:sp>
          <p:nvSpPr>
            <p:cNvPr id="56" name="Скругленный прямоугольник 55">
              <a:extLst>
                <a:ext uri="{FF2B5EF4-FFF2-40B4-BE49-F238E27FC236}">
                  <a16:creationId xmlns="" xmlns:a16="http://schemas.microsoft.com/office/drawing/2014/main" id="{F0279A7E-8BEB-934F-9B56-3C84F10365DD}"/>
                </a:ext>
              </a:extLst>
            </p:cNvPr>
            <p:cNvSpPr/>
            <p:nvPr/>
          </p:nvSpPr>
          <p:spPr>
            <a:xfrm>
              <a:off x="3753027" y="3294424"/>
              <a:ext cx="7655336" cy="7880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5400000" scaled="1"/>
              </a:gra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дзаголовок 2">
              <a:extLst>
                <a:ext uri="{FF2B5EF4-FFF2-40B4-BE49-F238E27FC236}">
                  <a16:creationId xmlns="" xmlns:a16="http://schemas.microsoft.com/office/drawing/2014/main" id="{1F0C1DF1-44DC-9645-95EA-D7A451CD411F}"/>
                </a:ext>
              </a:extLst>
            </p:cNvPr>
            <p:cNvSpPr txBox="1">
              <a:spLocks/>
            </p:cNvSpPr>
            <p:nvPr/>
          </p:nvSpPr>
          <p:spPr>
            <a:xfrm>
              <a:off x="3827190" y="3378766"/>
              <a:ext cx="7507011" cy="61939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переписи </a:t>
              </a:r>
              <a:r>
                <a:rPr lang="ru-RU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станут основой </a:t>
              </a: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ЦАП</a:t>
              </a:r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«Население» – цифровой аналитической платформы </a:t>
              </a:r>
            </a:p>
            <a:p>
              <a:pPr algn="l"/>
              <a:endPara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="" xmlns:a16="http://schemas.microsoft.com/office/drawing/2014/main" id="{A0E522DE-DE19-C242-8FA3-6988B1D18FDE}"/>
                </a:ext>
              </a:extLst>
            </p:cNvPr>
            <p:cNvSpPr/>
            <p:nvPr/>
          </p:nvSpPr>
          <p:spPr>
            <a:xfrm>
              <a:off x="3713989" y="4291482"/>
              <a:ext cx="4453631" cy="8856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5400000" scaled="1"/>
              </a:gra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дзаголовок 2">
              <a:extLst>
                <a:ext uri="{FF2B5EF4-FFF2-40B4-BE49-F238E27FC236}">
                  <a16:creationId xmlns="" xmlns:a16="http://schemas.microsoft.com/office/drawing/2014/main" id="{B7AF939B-4D79-9948-8B74-BE3B3D015568}"/>
                </a:ext>
              </a:extLst>
            </p:cNvPr>
            <p:cNvSpPr txBox="1">
              <a:spLocks/>
            </p:cNvSpPr>
            <p:nvPr/>
          </p:nvSpPr>
          <p:spPr>
            <a:xfrm>
              <a:off x="3931359" y="4387002"/>
              <a:ext cx="4522366" cy="69456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Первая цифровая и последняя «</a:t>
              </a:r>
              <a:r>
                <a:rPr lang="ru-RU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бумажная</a:t>
              </a: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перепись?</a:t>
              </a:r>
            </a:p>
            <a:p>
              <a:pPr algn="l"/>
              <a:endPara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Прямая соединительная линия 60">
              <a:extLst>
                <a:ext uri="{FF2B5EF4-FFF2-40B4-BE49-F238E27FC236}">
                  <a16:creationId xmlns="" xmlns:a16="http://schemas.microsoft.com/office/drawing/2014/main" id="{F8CA7F0E-16FB-594B-A2EA-1654DF390ED3}"/>
                </a:ext>
              </a:extLst>
            </p:cNvPr>
            <p:cNvCxnSpPr>
              <a:cxnSpLocks/>
            </p:cNvCxnSpPr>
            <p:nvPr/>
          </p:nvCxnSpPr>
          <p:spPr>
            <a:xfrm>
              <a:off x="5940804" y="3975293"/>
              <a:ext cx="0" cy="411709"/>
            </a:xfrm>
            <a:prstGeom prst="line">
              <a:avLst/>
            </a:prstGeom>
            <a:solidFill>
              <a:schemeClr val="bg1"/>
            </a:solidFill>
            <a:ln w="22225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5400000" scaled="1"/>
              </a:gradFill>
              <a:prstDash val="sysDot"/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="" xmlns:a16="http://schemas.microsoft.com/office/drawing/2014/main" id="{AB7F19B8-083C-F341-BD87-049C642B450E}"/>
                </a:ext>
              </a:extLst>
            </p:cNvPr>
            <p:cNvCxnSpPr>
              <a:cxnSpLocks/>
            </p:cNvCxnSpPr>
            <p:nvPr/>
          </p:nvCxnSpPr>
          <p:spPr>
            <a:xfrm>
              <a:off x="4605901" y="2134806"/>
              <a:ext cx="2176458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7" name="Прямая соединительная линия 66">
              <a:extLst>
                <a:ext uri="{FF2B5EF4-FFF2-40B4-BE49-F238E27FC236}">
                  <a16:creationId xmlns="" xmlns:a16="http://schemas.microsoft.com/office/drawing/2014/main" id="{DA778A34-1CB0-8C47-B1C7-9044DDD1D76D}"/>
                </a:ext>
              </a:extLst>
            </p:cNvPr>
            <p:cNvCxnSpPr>
              <a:cxnSpLocks/>
            </p:cNvCxnSpPr>
            <p:nvPr/>
          </p:nvCxnSpPr>
          <p:spPr>
            <a:xfrm>
              <a:off x="7221085" y="2134806"/>
              <a:ext cx="2114301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2" name="Скругленный прямоугольник 31">
            <a:extLst>
              <a:ext uri="{FF2B5EF4-FFF2-40B4-BE49-F238E27FC236}">
                <a16:creationId xmlns="" xmlns:a16="http://schemas.microsoft.com/office/drawing/2014/main" id="{0026F6A6-E811-F347-B87C-1CEB488E6485}"/>
              </a:ext>
            </a:extLst>
          </p:cNvPr>
          <p:cNvSpPr/>
          <p:nvPr/>
        </p:nvSpPr>
        <p:spPr>
          <a:xfrm>
            <a:off x="1705598" y="912186"/>
            <a:ext cx="1397296" cy="4637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75EB55B0-6986-CA48-8E2B-AED83A44F127}"/>
              </a:ext>
            </a:extLst>
          </p:cNvPr>
          <p:cNvSpPr/>
          <p:nvPr/>
        </p:nvSpPr>
        <p:spPr>
          <a:xfrm>
            <a:off x="1879904" y="966600"/>
            <a:ext cx="1048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C4C634D6-64EA-4703-B28A-728997A9B5A5" descr="cid:image006.png@01D55398.1A1F220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7" y="4536"/>
            <a:ext cx="591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0" y="595293"/>
            <a:ext cx="12192000" cy="1370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11319869" y="6055597"/>
            <a:ext cx="1000614" cy="842296"/>
            <a:chOff x="11342229" y="6159978"/>
            <a:chExt cx="1000614" cy="842296"/>
          </a:xfrm>
        </p:grpSpPr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0DC5C8AD-64CF-8C48-8043-508281550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614" b="15339"/>
            <a:stretch/>
          </p:blipFill>
          <p:spPr>
            <a:xfrm>
              <a:off x="11342229" y="6159978"/>
              <a:ext cx="1000614" cy="84229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1639366" y="639646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1</a:t>
              </a:r>
              <a:r>
                <a:rPr lang="ru-RU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498DB97-5798-B142-94A7-34F989208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2859548"/>
            <a:ext cx="8105554" cy="113890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</a:t>
            </a: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внимание!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320" y="2129742"/>
            <a:ext cx="1176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Псков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83"/>
            <a:ext cx="4354392" cy="623365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64772" y="3554354"/>
            <a:ext cx="2717900" cy="19320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Численность населения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Псковской области составляет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629,7 тысячи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5469DC1-70C7-1847-B9A0-54E52092E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651" y="2704876"/>
            <a:ext cx="3593885" cy="369158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4354392" y="1203903"/>
            <a:ext cx="4328350" cy="4479267"/>
            <a:chOff x="9488336" y="777293"/>
            <a:chExt cx="3070527" cy="3217677"/>
          </a:xfrm>
          <a:solidFill>
            <a:schemeClr val="bg1"/>
          </a:solidFill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2A32A0D8-D319-6A4B-9BB9-A4B223EF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336" y="777293"/>
              <a:ext cx="3070527" cy="3217677"/>
            </a:xfrm>
            <a:prstGeom prst="rect">
              <a:avLst/>
            </a:prstGeom>
            <a:grpFill/>
          </p:spPr>
        </p:pic>
        <p:sp>
          <p:nvSpPr>
            <p:cNvPr id="3" name="Прямоугольник 2"/>
            <p:cNvSpPr/>
            <p:nvPr/>
          </p:nvSpPr>
          <p:spPr>
            <a:xfrm>
              <a:off x="10184268" y="1227852"/>
              <a:ext cx="1508747" cy="14540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1500" b="1" spc="-300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5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0386247" y="1138962"/>
              <a:ext cx="1186230" cy="3605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ВПН-2020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495989" y="2532353"/>
              <a:ext cx="1055225" cy="31244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перепись</a:t>
              </a:r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968428" y="3025251"/>
              <a:ext cx="1964675" cy="552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истории</a:t>
              </a:r>
            </a:p>
            <a:p>
              <a:pPr algn="ctr"/>
              <a:r>
                <a:rPr lang="ru-RU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 / СССР</a:t>
              </a:r>
              <a:endPara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="" xmlns:a16="http://schemas.microsoft.com/office/drawing/2014/main" id="{0C433E9F-7D04-1646-BCD5-19B073222C96}"/>
                </a:ext>
              </a:extLst>
            </p:cNvPr>
            <p:cNvCxnSpPr>
              <a:cxnSpLocks/>
            </p:cNvCxnSpPr>
            <p:nvPr/>
          </p:nvCxnSpPr>
          <p:spPr>
            <a:xfrm>
              <a:off x="10950767" y="2859296"/>
              <a:ext cx="3906" cy="234911"/>
            </a:xfrm>
            <a:prstGeom prst="straightConnector1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8731063-1DE6-B84A-85F4-9501E4857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H="1">
            <a:off x="10385760" y="5116096"/>
            <a:ext cx="3780090" cy="3159793"/>
          </a:xfrm>
          <a:prstGeom prst="rect">
            <a:avLst/>
          </a:prstGeom>
        </p:spPr>
      </p:pic>
      <p:pic>
        <p:nvPicPr>
          <p:cNvPr id="1026" name="C4C634D6-64EA-4703-B28A-728997A9B5A5" descr="cid:image006.png@01D55398.1A1F220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95" y="17325"/>
            <a:ext cx="591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0" y="608993"/>
            <a:ext cx="12192000" cy="1535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1342229" y="6159978"/>
            <a:ext cx="1000614" cy="842296"/>
            <a:chOff x="11342229" y="6159978"/>
            <a:chExt cx="1000614" cy="842296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0DC5C8AD-64CF-8C48-8043-508281550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9614" b="15339"/>
            <a:stretch/>
          </p:blipFill>
          <p:spPr>
            <a:xfrm>
              <a:off x="11342229" y="6159978"/>
              <a:ext cx="1000614" cy="84229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691693" y="6396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2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07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119" y="1693505"/>
            <a:ext cx="4365999" cy="422695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точные сведения о численности населения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были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получены в 1897 году.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данным прошедшей тогда Всеобщей переписи населения Российской Империи в Псковской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губернии проживало 1122,3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человек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Были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получены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плотности населения губернии, распределении по сословиям, о конфессиональном составе, об уровне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731063-1DE6-B84A-85F4-9501E4857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774038" y="5177927"/>
            <a:ext cx="3983182" cy="3558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809" y="598206"/>
            <a:ext cx="10515600" cy="10691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gradFill>
                  <a:gsLst>
                    <a:gs pos="0">
                      <a:srgbClr val="E52329"/>
                    </a:gs>
                    <a:gs pos="32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100000">
                      <a:srgbClr val="169FDB"/>
                    </a:gs>
                  </a:gsLst>
                  <a:lin ang="19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ВСЕОБЩАЯ ПЕРЕПИСЬ 1897 года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24345"/>
            <a:ext cx="12192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1342229" y="6159978"/>
            <a:ext cx="1000614" cy="842296"/>
            <a:chOff x="11342229" y="6159978"/>
            <a:chExt cx="1000614" cy="842296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0DC5C8AD-64CF-8C48-8043-508281550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9614" b="15339"/>
            <a:stretch/>
          </p:blipFill>
          <p:spPr>
            <a:xfrm>
              <a:off x="11342229" y="6159978"/>
              <a:ext cx="1000614" cy="84229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691693" y="6396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28379097"/>
              </p:ext>
            </p:extLst>
          </p:nvPr>
        </p:nvGraphicFramePr>
        <p:xfrm>
          <a:off x="6970816" y="1186717"/>
          <a:ext cx="4917678" cy="272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590952214"/>
              </p:ext>
            </p:extLst>
          </p:nvPr>
        </p:nvGraphicFramePr>
        <p:xfrm>
          <a:off x="5213118" y="3274226"/>
          <a:ext cx="5102430" cy="349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23496" y="233513"/>
            <a:ext cx="6345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ИСТОРИЯ ПЕРЕПИСЕЙ НАСЕЛЕНИЯ НА ПСКОВСКОЙ ЗЕМЛЕ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488409"/>
              </p:ext>
            </p:extLst>
          </p:nvPr>
        </p:nvGraphicFramePr>
        <p:xfrm>
          <a:off x="159455" y="1253067"/>
          <a:ext cx="11873089" cy="560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9455" y="566776"/>
            <a:ext cx="11873089" cy="835378"/>
          </a:xfrm>
        </p:spPr>
        <p:txBody>
          <a:bodyPr>
            <a:normAutofit/>
          </a:bodyPr>
          <a:lstStyle/>
          <a:p>
            <a:pPr algn="ctr">
              <a:defRPr lang="ru-RU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3200" b="1" dirty="0">
                <a:gradFill>
                  <a:gsLst>
                    <a:gs pos="0">
                      <a:srgbClr val="E52329"/>
                    </a:gs>
                    <a:gs pos="32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100000">
                      <a:srgbClr val="169FDB"/>
                    </a:gs>
                  </a:gsLst>
                  <a:lin ang="19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Динамика численности населения Псковской </a:t>
            </a:r>
            <a:r>
              <a:rPr lang="ru-RU" sz="3200" b="1" dirty="0" smtClean="0">
                <a:gradFill>
                  <a:gsLst>
                    <a:gs pos="0">
                      <a:srgbClr val="E52329"/>
                    </a:gs>
                    <a:gs pos="32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100000">
                      <a:srgbClr val="169FDB"/>
                    </a:gs>
                  </a:gsLst>
                  <a:lin ang="19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области </a:t>
            </a:r>
            <a:br>
              <a:rPr lang="ru-RU" sz="3200" b="1" dirty="0" smtClean="0">
                <a:gradFill>
                  <a:gsLst>
                    <a:gs pos="0">
                      <a:srgbClr val="E52329"/>
                    </a:gs>
                    <a:gs pos="32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100000">
                      <a:srgbClr val="169FDB"/>
                    </a:gs>
                  </a:gsLst>
                  <a:lin ang="19800000" scaled="0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(по данным переписей)</a:t>
            </a:r>
          </a:p>
        </p:txBody>
      </p:sp>
      <p:pic>
        <p:nvPicPr>
          <p:cNvPr id="4098" name="C4C634D6-64EA-4703-B28A-728997A9B5A5" descr="cid:image006.png@01D55398.1A1F220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6" y="0"/>
            <a:ext cx="591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08993"/>
            <a:ext cx="12192000" cy="1535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67045" y="6180882"/>
            <a:ext cx="126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(по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оценке на 1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января)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245" y="2743200"/>
            <a:ext cx="934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lang="ru-RU"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1122,3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1707" y="1444371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1677,4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5003" y="1755321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1549,8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7747" y="3173139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952,8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6689" y="3342416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878,0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7025" y="3452329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850,9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01336" y="3452329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845,3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98986" y="3621606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760,8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23297" y="3841868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673,4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00485" y="3960160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</a:rPr>
              <a:t>629,7</a:t>
            </a:r>
          </a:p>
        </p:txBody>
      </p:sp>
    </p:spTree>
    <p:extLst>
      <p:ext uri="{BB962C8B-B14F-4D97-AF65-F5344CB8AC3E}">
        <p14:creationId xmlns:p14="http://schemas.microsoft.com/office/powerpoint/2010/main" val="73637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148E4D-CA3D-C14B-A5C7-A8DCCBF13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563"/>
            <a:ext cx="12127129" cy="6209437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E6F93DEF-B28D-0340-8C1E-908EF9DD2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015" y="2646305"/>
            <a:ext cx="9205508" cy="491897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5469DC1-70C7-1847-B9A0-54E52092EE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480" y="884940"/>
            <a:ext cx="4560320" cy="4684291"/>
          </a:xfrm>
          <a:prstGeom prst="rect">
            <a:avLst/>
          </a:prstGeom>
          <a:ln>
            <a:noFill/>
          </a:ln>
          <a:effectLst/>
        </p:spPr>
      </p:pic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566A86F1-374E-FC4E-A685-ECAD200CE4B5}"/>
              </a:ext>
            </a:extLst>
          </p:cNvPr>
          <p:cNvSpPr/>
          <p:nvPr/>
        </p:nvSpPr>
        <p:spPr>
          <a:xfrm>
            <a:off x="1753386" y="1316910"/>
            <a:ext cx="4119585" cy="46256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53D6AD0-8D07-D94D-B7F1-0B50DCEF581F}"/>
              </a:ext>
            </a:extLst>
          </p:cNvPr>
          <p:cNvSpPr/>
          <p:nvPr/>
        </p:nvSpPr>
        <p:spPr>
          <a:xfrm>
            <a:off x="1280229" y="1495854"/>
            <a:ext cx="3191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1-31</a:t>
            </a:r>
            <a:r>
              <a:rPr lang="ru-RU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D57EA552-0E97-854A-B410-493B397BB0A2}"/>
              </a:ext>
            </a:extLst>
          </p:cNvPr>
          <p:cNvSpPr/>
          <p:nvPr/>
        </p:nvSpPr>
        <p:spPr>
          <a:xfrm>
            <a:off x="1963250" y="2628789"/>
            <a:ext cx="2023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октября</a:t>
            </a:r>
            <a:endParaRPr lang="ru-RU" sz="3600" dirty="0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2400000" scaled="0"/>
              </a:gradFill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3C9ED682-8657-8D49-9461-10DC4FF4B0C7}"/>
              </a:ext>
            </a:extLst>
          </p:cNvPr>
          <p:cNvSpPr/>
          <p:nvPr/>
        </p:nvSpPr>
        <p:spPr>
          <a:xfrm>
            <a:off x="1572992" y="3088214"/>
            <a:ext cx="1661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 </a:t>
            </a:r>
            <a:endParaRPr lang="ru-RU" sz="2400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7728847" y="1444947"/>
            <a:ext cx="2968869" cy="51099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«Калибровка»</a:t>
            </a:r>
          </a:p>
          <a:p>
            <a:pPr algn="l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всей государственной статистики</a:t>
            </a:r>
          </a:p>
          <a:p>
            <a:pPr algn="l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</a:t>
            </a:r>
          </a:p>
          <a:p>
            <a:pPr algn="l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анализа и прогноза</a:t>
            </a:r>
          </a:p>
          <a:p>
            <a:pPr algn="l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</a:t>
            </a:r>
          </a:p>
          <a:p>
            <a:pPr algn="l"/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8333" y="3641342"/>
            <a:ext cx="2456751" cy="954107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617800" y="5315725"/>
            <a:ext cx="4231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– переписи в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странах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785334" y="5006438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400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84953" y="5322862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2400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12325" y="5039606"/>
            <a:ext cx="3858395" cy="67710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– переписи в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странах</a:t>
            </a:r>
          </a:p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1BB4CAA5-5E3A-804D-B9D2-24183F921F18}"/>
              </a:ext>
            </a:extLst>
          </p:cNvPr>
          <p:cNvSpPr/>
          <p:nvPr/>
        </p:nvSpPr>
        <p:spPr>
          <a:xfrm rot="20821691">
            <a:off x="4519486" y="3616567"/>
            <a:ext cx="2172315" cy="7840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135565" y="3835040"/>
            <a:ext cx="4782560" cy="10368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solidFill>
                  <a:srgbClr val="15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ВПН-2020</a:t>
            </a:r>
            <a:r>
              <a:rPr lang="ru-RU" sz="1800" dirty="0">
                <a:solidFill>
                  <a:srgbClr val="159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часть Всемирной программы переписей раунда 2020 года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754" y="750941"/>
            <a:ext cx="6548375" cy="302139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DC5C8AD-64CF-8C48-8043-508281550D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614" b="15339"/>
          <a:stretch/>
        </p:blipFill>
        <p:spPr>
          <a:xfrm>
            <a:off x="11342229" y="6159978"/>
            <a:ext cx="1000614" cy="8422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691693" y="63964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C4C634D6-64EA-4703-B28A-728997A9B5A5" descr="cid:image006.png@01D55398.1A1F2200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6" y="0"/>
            <a:ext cx="591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0" y="608993"/>
            <a:ext cx="12192000" cy="1535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2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59B9F9B-D49A-774F-81B0-F6D2908B1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908216"/>
            <a:ext cx="9982200" cy="5334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6671121-5A86-7247-A2D0-36F62CA8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708" y="5017339"/>
            <a:ext cx="4261612" cy="3806921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DB23B1BE-0E29-1A4F-9A2F-4C59051521AC}"/>
              </a:ext>
            </a:extLst>
          </p:cNvPr>
          <p:cNvSpPr/>
          <p:nvPr/>
        </p:nvSpPr>
        <p:spPr>
          <a:xfrm>
            <a:off x="3177800" y="786249"/>
            <a:ext cx="4970777" cy="7300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E523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ВПН-2020</a:t>
            </a:r>
          </a:p>
        </p:txBody>
      </p:sp>
      <p:pic>
        <p:nvPicPr>
          <p:cNvPr id="6146" name="C4C634D6-64EA-4703-B28A-728997A9B5A5" descr="cid:image006.png@01D55398.1A1F220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7" y="32855"/>
            <a:ext cx="591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253416" y="1872275"/>
            <a:ext cx="12591451" cy="4369941"/>
            <a:chOff x="1230266" y="1347260"/>
            <a:chExt cx="12591451" cy="4369941"/>
          </a:xfrm>
        </p:grpSpPr>
        <p:sp>
          <p:nvSpPr>
            <p:cNvPr id="5" name="Объект 2">
              <a:extLst>
                <a:ext uri="{FF2B5EF4-FFF2-40B4-BE49-F238E27FC236}">
                  <a16:creationId xmlns="" xmlns:a16="http://schemas.microsoft.com/office/drawing/2014/main" id="{154D4477-D5B2-ED4D-931D-FBBCDF59DF49}"/>
                </a:ext>
              </a:extLst>
            </p:cNvPr>
            <p:cNvSpPr txBox="1">
              <a:spLocks/>
            </p:cNvSpPr>
            <p:nvPr/>
          </p:nvSpPr>
          <p:spPr>
            <a:xfrm>
              <a:off x="1666193" y="1365863"/>
              <a:ext cx="12155524" cy="435133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Социально-демографические характеристики (пол, возраст)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dirty="0">
                  <a:solidFill>
                    <a:srgbClr val="F980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Гражданство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принадлежность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dirty="0">
                  <a:solidFill>
                    <a:srgbClr val="169F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Владение и пользование языками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Жилищные условия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Миграция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Занятость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r>
                <a:rPr lang="ru-RU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Источники средств к существованию</a:t>
              </a:r>
            </a:p>
            <a:p>
              <a:pPr algn="l">
                <a:lnSpc>
                  <a:spcPct val="100000"/>
                </a:lnSpc>
                <a:spcBef>
                  <a:spcPts val="600"/>
                </a:spcBef>
              </a:pP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F0F39C44-188A-4B45-8686-A6292DCF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230266" y="1347260"/>
              <a:ext cx="310561" cy="325444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A7E93A78-507C-094D-A8FF-E9FAC5F99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230266" y="1802501"/>
              <a:ext cx="310561" cy="32544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C9733AA0-F943-5F4E-8362-95EE89089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230266" y="2245148"/>
              <a:ext cx="310561" cy="325444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B12076C0-EF5C-604E-A434-68AF6567B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230266" y="2676927"/>
              <a:ext cx="310561" cy="325444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34BDA349-285E-DF49-8ADE-BCFEB87B1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230266" y="3107691"/>
              <a:ext cx="310561" cy="32544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1AF5396B-82AA-BB41-93E3-1A49A15FF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230266" y="3561207"/>
              <a:ext cx="310561" cy="325444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7D1123E4-D061-154D-9A61-8BD1C9AFA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230266" y="4029583"/>
              <a:ext cx="310561" cy="325444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07D32AEF-2E34-ED49-9073-9C5129027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230266" y="4452221"/>
              <a:ext cx="310561" cy="32544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="" xmlns:a16="http://schemas.microsoft.com/office/drawing/2014/main" id="{9E930A18-9166-474E-A38E-C5FB32CBF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230266" y="4880007"/>
              <a:ext cx="310561" cy="325444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/>
        </p:nvCxnSpPr>
        <p:spPr>
          <a:xfrm>
            <a:off x="0" y="608993"/>
            <a:ext cx="12192000" cy="1535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11342229" y="6159978"/>
            <a:ext cx="1000614" cy="842296"/>
            <a:chOff x="11342229" y="6159978"/>
            <a:chExt cx="1000614" cy="842296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0DC5C8AD-64CF-8C48-8043-508281550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614" b="15339"/>
            <a:stretch/>
          </p:blipFill>
          <p:spPr>
            <a:xfrm>
              <a:off x="11342229" y="6159978"/>
              <a:ext cx="1000614" cy="8422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691693" y="63964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6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0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E46814-D4A5-B745-BC4A-54FE74E3F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0" y="608993"/>
            <a:ext cx="11125839" cy="6258284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9405F095-5531-CC40-B02D-964E8131FC03}"/>
              </a:ext>
            </a:extLst>
          </p:cNvPr>
          <p:cNvSpPr/>
          <p:nvPr/>
        </p:nvSpPr>
        <p:spPr>
          <a:xfrm>
            <a:off x="527197" y="769157"/>
            <a:ext cx="3507275" cy="4637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73212C4-F78B-DB47-B5D4-3775773B7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43" y="1721697"/>
            <a:ext cx="2509168" cy="26294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AC1994-D438-CA49-A72D-6D3105F06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24" y="729206"/>
            <a:ext cx="2509168" cy="262941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5D46AF-1B8A-644B-ABAD-251B7F844813}"/>
              </a:ext>
            </a:extLst>
          </p:cNvPr>
          <p:cNvSpPr/>
          <p:nvPr/>
        </p:nvSpPr>
        <p:spPr>
          <a:xfrm>
            <a:off x="917012" y="1198572"/>
            <a:ext cx="3399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формы бланков: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04066986-9BE9-3D4E-9AC2-E267CDA0F740}"/>
              </a:ext>
            </a:extLst>
          </p:cNvPr>
          <p:cNvSpPr txBox="1">
            <a:spLocks/>
          </p:cNvSpPr>
          <p:nvPr/>
        </p:nvSpPr>
        <p:spPr>
          <a:xfrm>
            <a:off x="917012" y="769157"/>
            <a:ext cx="10201102" cy="444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ПЕРЕПИСНОЙ ЛИСТ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2E8CF9BA-C2E3-DB40-A282-25F4AF0E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090" y="4427866"/>
            <a:ext cx="3461230" cy="889297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бланк для переписи постоянно проживающих в России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0C6107EB-677E-7943-BDAE-E70E9E2C795C}"/>
              </a:ext>
            </a:extLst>
          </p:cNvPr>
          <p:cNvSpPr txBox="1">
            <a:spLocks/>
          </p:cNvSpPr>
          <p:nvPr/>
        </p:nvSpPr>
        <p:spPr>
          <a:xfrm>
            <a:off x="4545268" y="3863249"/>
            <a:ext cx="2760813" cy="8892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для опроса временно находящихся на территории России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6252FA1-F3FF-F64C-AED2-6D54ABFF324E}"/>
              </a:ext>
            </a:extLst>
          </p:cNvPr>
          <p:cNvSpPr/>
          <p:nvPr/>
        </p:nvSpPr>
        <p:spPr>
          <a:xfrm>
            <a:off x="527197" y="5529091"/>
            <a:ext cx="4459582" cy="963982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normAutofit/>
          </a:bodyPr>
          <a:lstStyle/>
          <a:p>
            <a:pPr>
              <a:lnSpc>
                <a:spcPts val="24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Переписные листы будут переведены на 7 иностранных языков и на языки народов РФ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F288A17-EE69-4C4D-99C7-DC367830354D}"/>
              </a:ext>
            </a:extLst>
          </p:cNvPr>
          <p:cNvSpPr/>
          <p:nvPr/>
        </p:nvSpPr>
        <p:spPr>
          <a:xfrm>
            <a:off x="7492024" y="3358621"/>
            <a:ext cx="3048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для сбора сведений о жилищных условиях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5EFE9D5-266F-784F-AAD8-805F8ADAB53C}"/>
              </a:ext>
            </a:extLst>
          </p:cNvPr>
          <p:cNvSpPr/>
          <p:nvPr/>
        </p:nvSpPr>
        <p:spPr>
          <a:xfrm>
            <a:off x="1912852" y="2421358"/>
            <a:ext cx="23863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«Л»</a:t>
            </a:r>
          </a:p>
          <a:p>
            <a:pPr algn="ctr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 вопроса) </a:t>
            </a:r>
            <a:endParaRPr lang="ru-RU" sz="28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1CBE455-5E8C-1147-9979-EAE48B6FB629}"/>
              </a:ext>
            </a:extLst>
          </p:cNvPr>
          <p:cNvSpPr/>
          <p:nvPr/>
        </p:nvSpPr>
        <p:spPr>
          <a:xfrm>
            <a:off x="7621759" y="1366682"/>
            <a:ext cx="2304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«П»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 вопросов) </a:t>
            </a:r>
            <a:endParaRPr lang="ru-RU" sz="28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8932F91-96D7-7644-B7DD-7F611B7DB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9978" y="1236552"/>
            <a:ext cx="2459587" cy="25264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51CAAE8-9ECC-8A4C-9A4B-35387CAD5E18}"/>
              </a:ext>
            </a:extLst>
          </p:cNvPr>
          <p:cNvSpPr/>
          <p:nvPr/>
        </p:nvSpPr>
        <p:spPr>
          <a:xfrm>
            <a:off x="4741403" y="1934579"/>
            <a:ext cx="2304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«В»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 вопросов) </a:t>
            </a:r>
          </a:p>
        </p:txBody>
      </p:sp>
      <p:pic>
        <p:nvPicPr>
          <p:cNvPr id="5" name="C4C634D6-64EA-4703-B28A-728997A9B5A5" descr="cid:image006.png@01D55398.1A1F220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6" y="0"/>
            <a:ext cx="591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608993"/>
            <a:ext cx="12192000" cy="1535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DC5C8AD-64CF-8C48-8043-508281550D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614" b="15339"/>
          <a:stretch/>
        </p:blipFill>
        <p:spPr>
          <a:xfrm>
            <a:off x="11342229" y="6159978"/>
            <a:ext cx="1000614" cy="8422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691693" y="63964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CEAAF0EE-F826-C84D-81D1-63D971AE0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908216"/>
            <a:ext cx="9982200" cy="5334000"/>
          </a:xfrm>
          <a:prstGeom prst="rect">
            <a:avLst/>
          </a:prstGeom>
        </p:spPr>
      </p:pic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7B56115B-7F72-5140-AC05-852CD4F89E2D}"/>
              </a:ext>
            </a:extLst>
          </p:cNvPr>
          <p:cNvSpPr/>
          <p:nvPr/>
        </p:nvSpPr>
        <p:spPr>
          <a:xfrm>
            <a:off x="966720" y="872550"/>
            <a:ext cx="10005765" cy="7648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6069053B-A747-1946-82DB-3CAEFA2432B9}"/>
              </a:ext>
            </a:extLst>
          </p:cNvPr>
          <p:cNvSpPr/>
          <p:nvPr/>
        </p:nvSpPr>
        <p:spPr>
          <a:xfrm>
            <a:off x="1359900" y="1073976"/>
            <a:ext cx="9070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ВПН-2020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ВЫЗОВЫ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НАСТО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ЩЕГО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FC0972CD-FEAC-7A48-8991-71B3FB82EF43}"/>
              </a:ext>
            </a:extLst>
          </p:cNvPr>
          <p:cNvSpPr/>
          <p:nvPr/>
        </p:nvSpPr>
        <p:spPr>
          <a:xfrm>
            <a:off x="1376560" y="1710345"/>
            <a:ext cx="1265562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Вызовы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376560" y="2119302"/>
            <a:ext cx="2308663" cy="48894"/>
            <a:chOff x="839233" y="1595643"/>
            <a:chExt cx="2308663" cy="48894"/>
          </a:xfrm>
        </p:grpSpPr>
        <p:pic>
          <p:nvPicPr>
            <p:cNvPr id="56" name="Рисунок 55">
              <a:extLst>
                <a:ext uri="{FF2B5EF4-FFF2-40B4-BE49-F238E27FC236}">
                  <a16:creationId xmlns="" xmlns:a16="http://schemas.microsoft.com/office/drawing/2014/main" id="{A229EB6E-EE8C-CF4D-B7CF-7EA2579B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33" y="1598818"/>
              <a:ext cx="1137088" cy="45719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3318D773-8C0B-E748-8F12-D2F65F8A1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808" y="1595643"/>
              <a:ext cx="1137088" cy="45719"/>
            </a:xfrm>
            <a:prstGeom prst="rect">
              <a:avLst/>
            </a:prstGeom>
          </p:spPr>
        </p:pic>
      </p:grp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B7D81113-8486-C04C-BAEB-3E0FA1990355}"/>
              </a:ext>
            </a:extLst>
          </p:cNvPr>
          <p:cNvSpPr/>
          <p:nvPr/>
        </p:nvSpPr>
        <p:spPr>
          <a:xfrm>
            <a:off x="5877556" y="1696559"/>
            <a:ext cx="1810739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Решения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="" xmlns:a16="http://schemas.microsoft.com/office/drawing/2014/main" id="{A9D125D0-7274-F948-ACA5-EC2EEFCB885C}"/>
              </a:ext>
            </a:extLst>
          </p:cNvPr>
          <p:cNvGrpSpPr/>
          <p:nvPr/>
        </p:nvGrpSpPr>
        <p:grpSpPr>
          <a:xfrm>
            <a:off x="5877556" y="2068024"/>
            <a:ext cx="2308663" cy="48894"/>
            <a:chOff x="2951244" y="1701765"/>
            <a:chExt cx="2308663" cy="48894"/>
          </a:xfrm>
        </p:grpSpPr>
        <p:pic>
          <p:nvPicPr>
            <p:cNvPr id="64" name="Рисунок 63">
              <a:extLst>
                <a:ext uri="{FF2B5EF4-FFF2-40B4-BE49-F238E27FC236}">
                  <a16:creationId xmlns="" xmlns:a16="http://schemas.microsoft.com/office/drawing/2014/main" id="{245A16D9-5415-2F4B-A247-30E57D96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44" y="1704940"/>
              <a:ext cx="1137088" cy="45719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="" xmlns:a16="http://schemas.microsoft.com/office/drawing/2014/main" id="{BD0B1237-176C-C541-966D-474E9A56E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819" y="1701765"/>
              <a:ext cx="1137088" cy="45719"/>
            </a:xfrm>
            <a:prstGeom prst="rect">
              <a:avLst/>
            </a:prstGeom>
          </p:spPr>
        </p:pic>
      </p:grp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E8731063-1DE6-B84A-85F4-9501E4857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708" y="5017339"/>
            <a:ext cx="4261612" cy="3806921"/>
          </a:xfrm>
          <a:prstGeom prst="rect">
            <a:avLst/>
          </a:prstGeom>
        </p:spPr>
      </p:pic>
      <p:sp>
        <p:nvSpPr>
          <p:cNvPr id="68" name="Подзаголовок 2">
            <a:extLst>
              <a:ext uri="{FF2B5EF4-FFF2-40B4-BE49-F238E27FC236}">
                <a16:creationId xmlns="" xmlns:a16="http://schemas.microsoft.com/office/drawing/2014/main" id="{D0BEBDDB-F76A-5744-A0C1-64C17FB96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7444" y="2339154"/>
            <a:ext cx="3247312" cy="423386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Нежелание идти на контакт с переписчиком</a:t>
            </a:r>
          </a:p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услуги и общение через интернет – норма</a:t>
            </a:r>
          </a:p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ускорить результаты</a:t>
            </a:r>
          </a:p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="" xmlns:a16="http://schemas.microsoft.com/office/drawing/2014/main" id="{F0FBA09D-222C-F447-ACCE-E6EE3A3B3CBB}"/>
              </a:ext>
            </a:extLst>
          </p:cNvPr>
          <p:cNvSpPr/>
          <p:nvPr/>
        </p:nvSpPr>
        <p:spPr>
          <a:xfrm>
            <a:off x="5877556" y="2286184"/>
            <a:ext cx="3110959" cy="4168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дзаголовок 2">
            <a:extLst>
              <a:ext uri="{FF2B5EF4-FFF2-40B4-BE49-F238E27FC236}">
                <a16:creationId xmlns="" xmlns:a16="http://schemas.microsoft.com/office/drawing/2014/main" id="{8DE268D1-544D-414A-B6F4-D966F0D51F7F}"/>
              </a:ext>
            </a:extLst>
          </p:cNvPr>
          <p:cNvSpPr txBox="1">
            <a:spLocks/>
          </p:cNvSpPr>
          <p:nvPr/>
        </p:nvSpPr>
        <p:spPr>
          <a:xfrm>
            <a:off x="6079671" y="2334587"/>
            <a:ext cx="4508824" cy="13734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Мультиканальность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="" xmlns:a16="http://schemas.microsoft.com/office/drawing/2014/main" id="{F2B63B06-995F-974A-9B35-01A68EFE80C8}"/>
              </a:ext>
            </a:extLst>
          </p:cNvPr>
          <p:cNvSpPr/>
          <p:nvPr/>
        </p:nvSpPr>
        <p:spPr>
          <a:xfrm>
            <a:off x="5877557" y="4039267"/>
            <a:ext cx="3110958" cy="4168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71F9937-B424-2B49-BD46-3F37B7EF7EA3}"/>
              </a:ext>
            </a:extLst>
          </p:cNvPr>
          <p:cNvSpPr/>
          <p:nvPr/>
        </p:nvSpPr>
        <p:spPr>
          <a:xfrm>
            <a:off x="6071220" y="4043441"/>
            <a:ext cx="4170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технологии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51F986D5-201C-ED42-AF49-4186EF728EC9}"/>
              </a:ext>
            </a:extLst>
          </p:cNvPr>
          <p:cNvSpPr/>
          <p:nvPr/>
        </p:nvSpPr>
        <p:spPr>
          <a:xfrm>
            <a:off x="5877556" y="282296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Госуслуги.ру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участки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Переписчики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701B7CD4-55D7-5F45-B524-AAE1B961BB22}"/>
              </a:ext>
            </a:extLst>
          </p:cNvPr>
          <p:cNvSpPr/>
          <p:nvPr/>
        </p:nvSpPr>
        <p:spPr>
          <a:xfrm>
            <a:off x="5871212" y="4491751"/>
            <a:ext cx="4542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Планшеты и электронные карты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Предзаполнение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административным данным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Ситуационный центр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FB4347A-6B8F-0A45-8572-D14CBE4AC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5" y="3631877"/>
            <a:ext cx="498280" cy="4012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F7BD0D4-E820-2E4C-B179-957C335FC0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12" y="2342156"/>
            <a:ext cx="472182" cy="5492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9DE3E4C-2427-7C46-9F47-18F2492831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4867478"/>
            <a:ext cx="409078" cy="409078"/>
          </a:xfrm>
          <a:prstGeom prst="rect">
            <a:avLst/>
          </a:prstGeom>
        </p:spPr>
      </p:pic>
      <p:pic>
        <p:nvPicPr>
          <p:cNvPr id="7170" name="C4C634D6-64EA-4703-B28A-728997A9B5A5" descr="cid:image006.png@01D55398.1A1F2200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87" y="17100"/>
            <a:ext cx="591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0" y="608993"/>
            <a:ext cx="12192000" cy="1535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11342229" y="6159978"/>
            <a:ext cx="1000614" cy="842296"/>
            <a:chOff x="11342229" y="6159978"/>
            <a:chExt cx="1000614" cy="842296"/>
          </a:xfrm>
        </p:grpSpPr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0DC5C8AD-64CF-8C48-8043-508281550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19614" b="15339"/>
            <a:stretch/>
          </p:blipFill>
          <p:spPr>
            <a:xfrm>
              <a:off x="11342229" y="6159978"/>
              <a:ext cx="1000614" cy="84229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1691693" y="63883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8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6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B26D75-B114-814E-BDCF-DA9DC1985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16" y="668402"/>
            <a:ext cx="11633184" cy="618959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DF31E8D-B20B-DD48-955C-D04F6F835B22}"/>
              </a:ext>
            </a:extLst>
          </p:cNvPr>
          <p:cNvSpPr/>
          <p:nvPr/>
        </p:nvSpPr>
        <p:spPr>
          <a:xfrm>
            <a:off x="745247" y="1338360"/>
            <a:ext cx="814790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Период: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1 по 25 октября 2020 года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5696649-83D9-9E40-A4B9-64933C4B8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51" y="2293124"/>
            <a:ext cx="2808563" cy="2943158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202BFE1-CDA7-7F4D-968F-9E59094C8B31}"/>
              </a:ext>
            </a:extLst>
          </p:cNvPr>
          <p:cNvSpPr/>
          <p:nvPr/>
        </p:nvSpPr>
        <p:spPr>
          <a:xfrm>
            <a:off x="1178275" y="3205914"/>
            <a:ext cx="2039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личного ПК на портале </a:t>
            </a:r>
            <a:r>
              <a:rPr lang="e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endParaRPr lang="e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1E91996-ACB6-3544-A2E0-88014C4E3982}"/>
              </a:ext>
            </a:extLst>
          </p:cNvPr>
          <p:cNvSpPr/>
          <p:nvPr/>
        </p:nvSpPr>
        <p:spPr>
          <a:xfrm>
            <a:off x="745247" y="1652396"/>
            <a:ext cx="2517420" cy="36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Переписаться можно: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730765C-71CC-2C46-AC6D-BECA7C0A24DE}"/>
              </a:ext>
            </a:extLst>
          </p:cNvPr>
          <p:cNvSpPr/>
          <p:nvPr/>
        </p:nvSpPr>
        <p:spPr>
          <a:xfrm>
            <a:off x="852945" y="5738797"/>
            <a:ext cx="7404519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и формулировки вопросов в электронном и бумажном переписных листах идентичны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DDC2CFCD-365A-0340-865F-1B6E840C6F70}"/>
              </a:ext>
            </a:extLst>
          </p:cNvPr>
          <p:cNvSpPr/>
          <p:nvPr/>
        </p:nvSpPr>
        <p:spPr>
          <a:xfrm>
            <a:off x="11568134" y="6284034"/>
            <a:ext cx="432355" cy="43235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BD0725D-7E19-2343-B090-B9EDB8A7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265" y="2293124"/>
            <a:ext cx="2808563" cy="2943158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AE485F8-8B8A-EF4B-A6B7-BA25A316CC17}"/>
              </a:ext>
            </a:extLst>
          </p:cNvPr>
          <p:cNvSpPr/>
          <p:nvPr/>
        </p:nvSpPr>
        <p:spPr>
          <a:xfrm>
            <a:off x="4877741" y="3052027"/>
            <a:ext cx="2039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смартфона в мобильном приложении «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19A5BAD-5AF3-6F4F-90A6-C1299A69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73" y="2293124"/>
            <a:ext cx="2808563" cy="2943158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CA752D4-6C26-2A4E-9E97-A84535A8958A}"/>
              </a:ext>
            </a:extLst>
          </p:cNvPr>
          <p:cNvSpPr/>
          <p:nvPr/>
        </p:nvSpPr>
        <p:spPr>
          <a:xfrm>
            <a:off x="8257464" y="3299179"/>
            <a:ext cx="2266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специальном компьютере </a:t>
            </a:r>
          </a:p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МФЦ</a:t>
            </a:r>
          </a:p>
        </p:txBody>
      </p:sp>
      <p:pic>
        <p:nvPicPr>
          <p:cNvPr id="9218" name="C4C634D6-64EA-4703-B28A-728997A9B5A5" descr="cid:image006.png@01D55398.1A1F220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7" y="8064"/>
            <a:ext cx="591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608993"/>
            <a:ext cx="12192000" cy="1535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D24B4233-343E-EC4A-9DE9-502F24A9D1DA}"/>
              </a:ext>
            </a:extLst>
          </p:cNvPr>
          <p:cNvSpPr/>
          <p:nvPr/>
        </p:nvSpPr>
        <p:spPr>
          <a:xfrm>
            <a:off x="700396" y="770736"/>
            <a:ext cx="5901035" cy="416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3820329-8DBA-3143-88D4-FE287B489569}"/>
              </a:ext>
            </a:extLst>
          </p:cNvPr>
          <p:cNvSpPr/>
          <p:nvPr/>
        </p:nvSpPr>
        <p:spPr>
          <a:xfrm>
            <a:off x="864573" y="804624"/>
            <a:ext cx="5572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СПОСОБЫ УЧАСТИЯ В ИНТЕРНЕТ-ПЕРЕПИСИ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1342229" y="6159978"/>
            <a:ext cx="1000614" cy="842296"/>
            <a:chOff x="11342229" y="6159978"/>
            <a:chExt cx="1000614" cy="842296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0DC5C8AD-64CF-8C48-8043-508281550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9614" b="15339"/>
            <a:stretch/>
          </p:blipFill>
          <p:spPr>
            <a:xfrm>
              <a:off x="11342229" y="6159978"/>
              <a:ext cx="1000614" cy="84229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1691693" y="63911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9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3867</TotalTime>
  <Words>565</Words>
  <Application>Microsoft Office PowerPoint</Application>
  <PresentationFormat>Широкоэкранный</PresentationFormat>
  <Paragraphs>176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Arial Black</vt:lpstr>
      <vt:lpstr>Calibri</vt:lpstr>
      <vt:lpstr>Calibri Light</vt:lpstr>
      <vt:lpstr>Courier New</vt:lpstr>
      <vt:lpstr>Тема Office</vt:lpstr>
      <vt:lpstr>О ходе подготовки к  Всероссийской переписи населения  2020 года</vt:lpstr>
      <vt:lpstr>Презентация PowerPoint</vt:lpstr>
      <vt:lpstr>ВСЕОБЩАЯ ПЕРЕПИСЬ 1897 года</vt:lpstr>
      <vt:lpstr>Динамика численности населения Псковской области  (по данным переписей)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366 дней до переписи</dc:title>
  <dc:creator>Kvasha Maxim</dc:creator>
  <cp:lastModifiedBy>Павленкова Екатерина Николаевна</cp:lastModifiedBy>
  <cp:revision>226</cp:revision>
  <cp:lastPrinted>2019-10-18T09:24:43Z</cp:lastPrinted>
  <dcterms:created xsi:type="dcterms:W3CDTF">2019-09-20T09:39:04Z</dcterms:created>
  <dcterms:modified xsi:type="dcterms:W3CDTF">2019-10-22T09:08:57Z</dcterms:modified>
</cp:coreProperties>
</file>